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>
        <p:scale>
          <a:sx n="75" d="100"/>
          <a:sy n="75" d="100"/>
        </p:scale>
        <p:origin x="84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3434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278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6476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85088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38637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10980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66691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8806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2691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7274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7448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E210F3-3EA4-4471-9385-2F2F367E9AB6}" type="datetimeFigureOut">
              <a:rPr lang="ru-RU" smtClean="0"/>
              <a:t>12.11.2014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AB5F42-3B28-4D0A-8B04-0F56B66B9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3404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-13646"/>
            <a:ext cx="9144001" cy="6868926"/>
            <a:chOff x="0" y="-13646"/>
            <a:chExt cx="9144001" cy="6868926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/>
            <a:srcRect t="1" r="25006" b="6612"/>
            <a:stretch/>
          </p:blipFill>
          <p:spPr>
            <a:xfrm>
              <a:off x="1" y="6547838"/>
              <a:ext cx="9144000" cy="307442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" y="-13646"/>
              <a:ext cx="9144000" cy="737534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723889"/>
              <a:ext cx="9144001" cy="509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02" y="-11099"/>
            <a:ext cx="1693302" cy="1244814"/>
          </a:xfrm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1675919" y="26302"/>
            <a:ext cx="7468082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sz="2400" b="1" dirty="0" smtClean="0"/>
              <a:t>ДОКЛАД ГЛАВНОГО ВРАЧА </a:t>
            </a:r>
          </a:p>
          <a:p>
            <a:pPr algn="ctr"/>
            <a:r>
              <a:rPr lang="ru-RU" altLang="ru-RU" sz="2400" b="1" dirty="0" smtClean="0"/>
              <a:t>БУ «БЕЛОЯРСКАЯ РАЙОННАЯ БОЛЬНИЦА»</a:t>
            </a:r>
            <a:endParaRPr lang="ru-RU" altLang="ru-RU" sz="2400" dirty="0" smtClean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1536219" y="1458876"/>
            <a:ext cx="7468082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sz="2400" b="1" dirty="0" smtClean="0"/>
              <a:t>Опыт преобразования БУ «Белоярская районная больница»</a:t>
            </a:r>
            <a:endParaRPr lang="ru-RU" altLang="ru-RU" sz="2400" dirty="0" smtClean="0"/>
          </a:p>
        </p:txBody>
      </p:sp>
      <p:pic>
        <p:nvPicPr>
          <p:cNvPr id="20" name="Объект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383" y="-11099"/>
            <a:ext cx="1693302" cy="1244814"/>
          </a:xfrm>
          <a:prstGeom prst="rect">
            <a:avLst/>
          </a:prstGeom>
        </p:spPr>
      </p:pic>
      <p:pic>
        <p:nvPicPr>
          <p:cNvPr id="21" name="Рисунок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15200" y="3744495"/>
            <a:ext cx="1291918" cy="948026"/>
          </a:xfrm>
          <a:prstGeom prst="rect">
            <a:avLst/>
          </a:prstGeom>
        </p:spPr>
      </p:pic>
      <p:pic>
        <p:nvPicPr>
          <p:cNvPr id="4098" name="Picture 2" descr="UGRA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760" y="3232476"/>
            <a:ext cx="1487129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4" descr="C:\Users\KIZNERAAMED\Desktop\на коллегию\пляшечник.PNG"/>
          <p:cNvPicPr>
            <a:picLocks noChangeAspect="1" noChangeArrowheads="1"/>
          </p:cNvPicPr>
          <p:nvPr/>
        </p:nvPicPr>
        <p:blipFill rotWithShape="1">
          <a:blip r:embed="rId8" cstate="print"/>
          <a:srcRect l="40550" t="4212" r="38975" b="79992"/>
          <a:stretch/>
        </p:blipFill>
        <p:spPr bwMode="auto">
          <a:xfrm>
            <a:off x="892768" y="3367148"/>
            <a:ext cx="2438896" cy="140705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3695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-13646"/>
            <a:ext cx="9144001" cy="6868926"/>
            <a:chOff x="0" y="-13646"/>
            <a:chExt cx="9144001" cy="6868926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/>
            <a:srcRect t="1" r="25006" b="6612"/>
            <a:stretch/>
          </p:blipFill>
          <p:spPr>
            <a:xfrm>
              <a:off x="1" y="6547838"/>
              <a:ext cx="9144000" cy="307442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" y="-13646"/>
              <a:ext cx="9144000" cy="737534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723889"/>
              <a:ext cx="9144001" cy="509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02" y="-11099"/>
            <a:ext cx="1693302" cy="1244814"/>
          </a:xfr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49" y="1276131"/>
            <a:ext cx="7514151" cy="5271707"/>
          </a:xfrm>
          <a:prstGeom prst="rect">
            <a:avLst/>
          </a:prstGeom>
        </p:spPr>
      </p:pic>
      <p:sp>
        <p:nvSpPr>
          <p:cNvPr id="4" name="Скругленная прямоугольная выноска 3"/>
          <p:cNvSpPr/>
          <p:nvPr/>
        </p:nvSpPr>
        <p:spPr>
          <a:xfrm>
            <a:off x="7798900" y="2989626"/>
            <a:ext cx="939800" cy="754617"/>
          </a:xfrm>
          <a:prstGeom prst="wedgeRoundRectCallout">
            <a:avLst>
              <a:gd name="adj1" fmla="val -48536"/>
              <a:gd name="adj2" fmla="val 10714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ФАП</a:t>
            </a:r>
          </a:p>
          <a:p>
            <a:pPr algn="ctr"/>
            <a:r>
              <a:rPr lang="ru-RU" sz="1100" dirty="0" smtClean="0"/>
              <a:t>д. </a:t>
            </a:r>
            <a:r>
              <a:rPr lang="ru-RU" sz="1100" dirty="0" err="1" smtClean="0"/>
              <a:t>Нумто</a:t>
            </a:r>
            <a:endParaRPr lang="ru-RU" sz="1100" dirty="0" smtClean="0"/>
          </a:p>
          <a:p>
            <a:pPr algn="ctr"/>
            <a:endParaRPr lang="ru-RU" sz="1100" dirty="0"/>
          </a:p>
        </p:txBody>
      </p:sp>
      <p:sp>
        <p:nvSpPr>
          <p:cNvPr id="10" name="Кольцо 9"/>
          <p:cNvSpPr/>
          <p:nvPr/>
        </p:nvSpPr>
        <p:spPr>
          <a:xfrm>
            <a:off x="5764700" y="2809626"/>
            <a:ext cx="180000" cy="180000"/>
          </a:xfrm>
          <a:prstGeom prst="don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Кольцо 11"/>
          <p:cNvSpPr/>
          <p:nvPr/>
        </p:nvSpPr>
        <p:spPr>
          <a:xfrm>
            <a:off x="3854925" y="3333858"/>
            <a:ext cx="180000" cy="180000"/>
          </a:xfrm>
          <a:prstGeom prst="don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Кольцо 12"/>
          <p:cNvSpPr/>
          <p:nvPr/>
        </p:nvSpPr>
        <p:spPr>
          <a:xfrm>
            <a:off x="5764700" y="3671734"/>
            <a:ext cx="144000" cy="144000"/>
          </a:xfrm>
          <a:prstGeom prst="don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Кольцо 13"/>
          <p:cNvSpPr/>
          <p:nvPr/>
        </p:nvSpPr>
        <p:spPr>
          <a:xfrm>
            <a:off x="5172225" y="2402885"/>
            <a:ext cx="180000" cy="180000"/>
          </a:xfrm>
          <a:prstGeom prst="don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Кольцо 15"/>
          <p:cNvSpPr/>
          <p:nvPr/>
        </p:nvSpPr>
        <p:spPr>
          <a:xfrm>
            <a:off x="2527300" y="3620776"/>
            <a:ext cx="252000" cy="252000"/>
          </a:xfrm>
          <a:prstGeom prst="donu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Скругленная прямоугольная выноска 16"/>
          <p:cNvSpPr/>
          <p:nvPr/>
        </p:nvSpPr>
        <p:spPr>
          <a:xfrm>
            <a:off x="63050" y="4688841"/>
            <a:ext cx="939800" cy="754617"/>
          </a:xfrm>
          <a:prstGeom prst="wedgeRoundRectCallout">
            <a:avLst>
              <a:gd name="adj1" fmla="val 117680"/>
              <a:gd name="adj2" fmla="val -12594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ФАП</a:t>
            </a:r>
          </a:p>
          <a:p>
            <a:pPr algn="ctr"/>
            <a:r>
              <a:rPr lang="ru-RU" sz="1100" dirty="0" smtClean="0"/>
              <a:t>д. </a:t>
            </a:r>
            <a:r>
              <a:rPr lang="ru-RU" sz="1100" dirty="0" err="1" smtClean="0"/>
              <a:t>Тугияны</a:t>
            </a:r>
            <a:endParaRPr lang="ru-RU" sz="1100" dirty="0" smtClean="0"/>
          </a:p>
          <a:p>
            <a:pPr algn="ctr"/>
            <a:endParaRPr lang="ru-RU" sz="1100" dirty="0"/>
          </a:p>
        </p:txBody>
      </p:sp>
      <p:sp>
        <p:nvSpPr>
          <p:cNvPr id="18" name="Скругленная прямоугольная выноска 17"/>
          <p:cNvSpPr/>
          <p:nvPr/>
        </p:nvSpPr>
        <p:spPr>
          <a:xfrm>
            <a:off x="6586050" y="5101172"/>
            <a:ext cx="939800" cy="754617"/>
          </a:xfrm>
          <a:prstGeom prst="wedgeRoundRectCallout">
            <a:avLst>
              <a:gd name="adj1" fmla="val -123536"/>
              <a:gd name="adj2" fmla="val -21766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ФАП</a:t>
            </a:r>
          </a:p>
          <a:p>
            <a:pPr algn="ctr"/>
            <a:r>
              <a:rPr lang="ru-RU" sz="1100" dirty="0" smtClean="0"/>
              <a:t>д. </a:t>
            </a:r>
            <a:r>
              <a:rPr lang="ru-RU" sz="1100" dirty="0" err="1" smtClean="0"/>
              <a:t>Юильск</a:t>
            </a:r>
            <a:endParaRPr lang="ru-RU" sz="1100" dirty="0" smtClean="0"/>
          </a:p>
          <a:p>
            <a:pPr algn="ctr"/>
            <a:endParaRPr lang="ru-RU" sz="1100" dirty="0"/>
          </a:p>
        </p:txBody>
      </p:sp>
      <p:sp>
        <p:nvSpPr>
          <p:cNvPr id="19" name="Скругленная прямоугольная выноска 18"/>
          <p:cNvSpPr/>
          <p:nvPr/>
        </p:nvSpPr>
        <p:spPr>
          <a:xfrm>
            <a:off x="7125250" y="2025577"/>
            <a:ext cx="1068450" cy="754617"/>
          </a:xfrm>
          <a:prstGeom prst="wedgeRoundRectCallout">
            <a:avLst>
              <a:gd name="adj1" fmla="val -165191"/>
              <a:gd name="adj2" fmla="val 6422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Амбулатория</a:t>
            </a:r>
          </a:p>
          <a:p>
            <a:pPr algn="ctr"/>
            <a:r>
              <a:rPr lang="ru-RU" sz="1100" dirty="0" smtClean="0"/>
              <a:t>п. Сосновка</a:t>
            </a:r>
          </a:p>
          <a:p>
            <a:pPr algn="ctr"/>
            <a:endParaRPr lang="ru-RU" sz="1100" dirty="0"/>
          </a:p>
        </p:txBody>
      </p:sp>
      <p:sp>
        <p:nvSpPr>
          <p:cNvPr id="20" name="Скругленная прямоугольная выноска 19"/>
          <p:cNvSpPr/>
          <p:nvPr/>
        </p:nvSpPr>
        <p:spPr>
          <a:xfrm>
            <a:off x="2653300" y="2512544"/>
            <a:ext cx="1105900" cy="754617"/>
          </a:xfrm>
          <a:prstGeom prst="wedgeRoundRectCallout">
            <a:avLst>
              <a:gd name="adj1" fmla="val -50563"/>
              <a:gd name="adj2" fmla="val 103779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Районная больница</a:t>
            </a:r>
          </a:p>
          <a:p>
            <a:pPr algn="ctr"/>
            <a:r>
              <a:rPr lang="ru-RU" sz="1100" dirty="0" smtClean="0"/>
              <a:t>г. Белоярский</a:t>
            </a:r>
          </a:p>
          <a:p>
            <a:pPr algn="ctr"/>
            <a:endParaRPr lang="ru-RU" sz="1100" dirty="0"/>
          </a:p>
        </p:txBody>
      </p:sp>
      <p:sp>
        <p:nvSpPr>
          <p:cNvPr id="21" name="Скругленная прямоугольная выноска 20"/>
          <p:cNvSpPr/>
          <p:nvPr/>
        </p:nvSpPr>
        <p:spPr>
          <a:xfrm>
            <a:off x="6176151" y="1285211"/>
            <a:ext cx="1068450" cy="754617"/>
          </a:xfrm>
          <a:prstGeom prst="wedgeRoundRectCallout">
            <a:avLst>
              <a:gd name="adj1" fmla="val -130720"/>
              <a:gd name="adj2" fmla="val 10630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Амбулатория</a:t>
            </a:r>
          </a:p>
          <a:p>
            <a:pPr algn="ctr"/>
            <a:r>
              <a:rPr lang="ru-RU" sz="1100" dirty="0" smtClean="0"/>
              <a:t>п. </a:t>
            </a:r>
            <a:r>
              <a:rPr lang="ru-RU" sz="1100" dirty="0" err="1" smtClean="0"/>
              <a:t>Сорум</a:t>
            </a:r>
            <a:endParaRPr lang="ru-RU" sz="1100" dirty="0" smtClean="0"/>
          </a:p>
          <a:p>
            <a:pPr algn="ctr"/>
            <a:endParaRPr lang="ru-RU" sz="1100" dirty="0"/>
          </a:p>
        </p:txBody>
      </p:sp>
      <p:sp>
        <p:nvSpPr>
          <p:cNvPr id="22" name="Кольцо 21"/>
          <p:cNvSpPr/>
          <p:nvPr/>
        </p:nvSpPr>
        <p:spPr>
          <a:xfrm>
            <a:off x="7726900" y="4132460"/>
            <a:ext cx="144000" cy="144000"/>
          </a:xfrm>
          <a:prstGeom prst="don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3" name="Кольцо 22"/>
          <p:cNvSpPr/>
          <p:nvPr/>
        </p:nvSpPr>
        <p:spPr>
          <a:xfrm>
            <a:off x="1880475" y="2275004"/>
            <a:ext cx="144000" cy="144000"/>
          </a:xfrm>
          <a:prstGeom prst="don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4" name="Кольцо 23"/>
          <p:cNvSpPr/>
          <p:nvPr/>
        </p:nvSpPr>
        <p:spPr>
          <a:xfrm>
            <a:off x="1218100" y="3613868"/>
            <a:ext cx="144000" cy="144000"/>
          </a:xfrm>
          <a:prstGeom prst="don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5" name="Кольцо 24"/>
          <p:cNvSpPr/>
          <p:nvPr/>
        </p:nvSpPr>
        <p:spPr>
          <a:xfrm>
            <a:off x="1604400" y="3988460"/>
            <a:ext cx="144000" cy="144000"/>
          </a:xfrm>
          <a:prstGeom prst="donu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6" name="Кольцо 25"/>
          <p:cNvSpPr/>
          <p:nvPr/>
        </p:nvSpPr>
        <p:spPr>
          <a:xfrm>
            <a:off x="2845275" y="4821359"/>
            <a:ext cx="180000" cy="180000"/>
          </a:xfrm>
          <a:prstGeom prst="donu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27" name="Скругленная прямоугольная выноска 26"/>
          <p:cNvSpPr/>
          <p:nvPr/>
        </p:nvSpPr>
        <p:spPr>
          <a:xfrm>
            <a:off x="4818000" y="1312944"/>
            <a:ext cx="1068450" cy="754617"/>
          </a:xfrm>
          <a:prstGeom prst="wedgeRoundRectCallout">
            <a:avLst>
              <a:gd name="adj1" fmla="val -128343"/>
              <a:gd name="adj2" fmla="val 21822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Амбулатория</a:t>
            </a:r>
          </a:p>
          <a:p>
            <a:pPr algn="ctr"/>
            <a:r>
              <a:rPr lang="ru-RU" sz="1100" dirty="0" smtClean="0"/>
              <a:t>п. </a:t>
            </a:r>
            <a:r>
              <a:rPr lang="ru-RU" sz="1100" dirty="0" err="1" smtClean="0"/>
              <a:t>Верхнеказымский</a:t>
            </a:r>
            <a:endParaRPr lang="ru-RU" sz="1100" dirty="0" smtClean="0"/>
          </a:p>
          <a:p>
            <a:pPr algn="ctr"/>
            <a:endParaRPr lang="ru-RU" sz="1100" dirty="0"/>
          </a:p>
        </p:txBody>
      </p:sp>
      <p:sp>
        <p:nvSpPr>
          <p:cNvPr id="28" name="Скругленная прямоугольная выноска 27"/>
          <p:cNvSpPr/>
          <p:nvPr/>
        </p:nvSpPr>
        <p:spPr>
          <a:xfrm>
            <a:off x="3025275" y="5163739"/>
            <a:ext cx="1068450" cy="754617"/>
          </a:xfrm>
          <a:prstGeom prst="wedgeRoundRectCallout">
            <a:avLst>
              <a:gd name="adj1" fmla="val -56431"/>
              <a:gd name="adj2" fmla="val -7882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Амбулатория</a:t>
            </a:r>
          </a:p>
          <a:p>
            <a:pPr algn="ctr"/>
            <a:r>
              <a:rPr lang="ru-RU" sz="1100" dirty="0" smtClean="0"/>
              <a:t>п. </a:t>
            </a:r>
            <a:r>
              <a:rPr lang="ru-RU" sz="1100" dirty="0" err="1" smtClean="0"/>
              <a:t>Лыхма</a:t>
            </a:r>
            <a:endParaRPr lang="ru-RU" sz="1100" dirty="0" smtClean="0"/>
          </a:p>
          <a:p>
            <a:pPr algn="ctr"/>
            <a:endParaRPr lang="ru-RU" sz="1100" dirty="0"/>
          </a:p>
        </p:txBody>
      </p:sp>
      <p:sp>
        <p:nvSpPr>
          <p:cNvPr id="29" name="Скругленная прямоугольная выноска 28"/>
          <p:cNvSpPr/>
          <p:nvPr/>
        </p:nvSpPr>
        <p:spPr>
          <a:xfrm>
            <a:off x="70701" y="1648268"/>
            <a:ext cx="939800" cy="754617"/>
          </a:xfrm>
          <a:prstGeom prst="wedgeRoundRectCallout">
            <a:avLst>
              <a:gd name="adj1" fmla="val 147410"/>
              <a:gd name="adj2" fmla="val 40667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ФАП</a:t>
            </a:r>
          </a:p>
          <a:p>
            <a:pPr algn="ctr"/>
            <a:r>
              <a:rPr lang="ru-RU" sz="1100" dirty="0" smtClean="0"/>
              <a:t>д. </a:t>
            </a:r>
            <a:r>
              <a:rPr lang="ru-RU" sz="1100" dirty="0" err="1" smtClean="0"/>
              <a:t>Ванзеват</a:t>
            </a:r>
            <a:endParaRPr lang="ru-RU" sz="1100" dirty="0" smtClean="0"/>
          </a:p>
          <a:p>
            <a:pPr algn="ctr"/>
            <a:endParaRPr lang="ru-RU" sz="1100" dirty="0"/>
          </a:p>
        </p:txBody>
      </p:sp>
      <p:sp>
        <p:nvSpPr>
          <p:cNvPr id="30" name="Скругленная прямоугольная выноска 29"/>
          <p:cNvSpPr/>
          <p:nvPr/>
        </p:nvSpPr>
        <p:spPr>
          <a:xfrm>
            <a:off x="63050" y="3527483"/>
            <a:ext cx="939800" cy="754617"/>
          </a:xfrm>
          <a:prstGeom prst="wedgeRoundRectCallout">
            <a:avLst>
              <a:gd name="adj1" fmla="val 81869"/>
              <a:gd name="adj2" fmla="val -26652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ФАП</a:t>
            </a:r>
          </a:p>
          <a:p>
            <a:pPr algn="ctr"/>
            <a:r>
              <a:rPr lang="ru-RU" sz="1100" dirty="0" smtClean="0"/>
              <a:t>д. </a:t>
            </a:r>
            <a:r>
              <a:rPr lang="ru-RU" sz="1100" dirty="0" err="1" smtClean="0"/>
              <a:t>Пашторы</a:t>
            </a:r>
            <a:endParaRPr lang="ru-RU" sz="1100" dirty="0" smtClean="0"/>
          </a:p>
          <a:p>
            <a:pPr algn="ctr"/>
            <a:endParaRPr lang="ru-RU" sz="1100" dirty="0"/>
          </a:p>
        </p:txBody>
      </p:sp>
      <p:sp>
        <p:nvSpPr>
          <p:cNvPr id="33" name="Кольцо 32"/>
          <p:cNvSpPr/>
          <p:nvPr/>
        </p:nvSpPr>
        <p:spPr>
          <a:xfrm>
            <a:off x="3200875" y="3623902"/>
            <a:ext cx="180000" cy="180000"/>
          </a:xfrm>
          <a:prstGeom prst="donu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4" name="Кольцо 33"/>
          <p:cNvSpPr/>
          <p:nvPr/>
        </p:nvSpPr>
        <p:spPr>
          <a:xfrm>
            <a:off x="1931538" y="3331601"/>
            <a:ext cx="180000" cy="180000"/>
          </a:xfrm>
          <a:prstGeom prst="donu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37" name="Скругленная прямоугольная выноска 36"/>
          <p:cNvSpPr/>
          <p:nvPr/>
        </p:nvSpPr>
        <p:spPr>
          <a:xfrm>
            <a:off x="4333475" y="4471314"/>
            <a:ext cx="1068450" cy="754617"/>
          </a:xfrm>
          <a:prstGeom prst="wedgeRoundRectCallout">
            <a:avLst>
              <a:gd name="adj1" fmla="val -146767"/>
              <a:gd name="adj2" fmla="val -14782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Участковая больница</a:t>
            </a:r>
          </a:p>
          <a:p>
            <a:pPr algn="ctr"/>
            <a:r>
              <a:rPr lang="ru-RU" sz="1100" dirty="0" smtClean="0"/>
              <a:t>п. </a:t>
            </a:r>
            <a:r>
              <a:rPr lang="ru-RU" sz="1100" dirty="0" err="1" smtClean="0"/>
              <a:t>Казым</a:t>
            </a:r>
            <a:endParaRPr lang="ru-RU" sz="1100" dirty="0" smtClean="0"/>
          </a:p>
          <a:p>
            <a:pPr algn="ctr"/>
            <a:endParaRPr lang="ru-RU" sz="1100" dirty="0"/>
          </a:p>
        </p:txBody>
      </p:sp>
      <p:sp>
        <p:nvSpPr>
          <p:cNvPr id="40" name="Скругленная прямоугольная выноска 39"/>
          <p:cNvSpPr/>
          <p:nvPr/>
        </p:nvSpPr>
        <p:spPr>
          <a:xfrm>
            <a:off x="92338" y="2603116"/>
            <a:ext cx="1068450" cy="754617"/>
          </a:xfrm>
          <a:prstGeom prst="wedgeRoundRectCallout">
            <a:avLst>
              <a:gd name="adj1" fmla="val 127808"/>
              <a:gd name="adj2" fmla="val 6086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100" dirty="0" smtClean="0"/>
              <a:t>Участковая больница</a:t>
            </a:r>
          </a:p>
          <a:p>
            <a:pPr algn="ctr"/>
            <a:r>
              <a:rPr lang="ru-RU" sz="1100" dirty="0" smtClean="0"/>
              <a:t>п. Полноват</a:t>
            </a:r>
          </a:p>
          <a:p>
            <a:pPr algn="ctr"/>
            <a:endParaRPr lang="ru-RU" sz="11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693302" y="121565"/>
            <a:ext cx="745069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Система здравоохранения Белоярского района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0075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-13646"/>
            <a:ext cx="9144001" cy="6868926"/>
            <a:chOff x="0" y="-13646"/>
            <a:chExt cx="9144001" cy="6868926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/>
            <a:srcRect t="1" r="25006" b="6612"/>
            <a:stretch/>
          </p:blipFill>
          <p:spPr>
            <a:xfrm>
              <a:off x="1" y="6547838"/>
              <a:ext cx="9144000" cy="307442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" y="-13646"/>
              <a:ext cx="9144000" cy="737534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723889"/>
              <a:ext cx="9144001" cy="509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02" y="-11099"/>
            <a:ext cx="1693302" cy="1244814"/>
          </a:xfrm>
        </p:spPr>
      </p:pic>
      <p:sp>
        <p:nvSpPr>
          <p:cNvPr id="2" name="Прямоугольник 1"/>
          <p:cNvSpPr/>
          <p:nvPr/>
        </p:nvSpPr>
        <p:spPr>
          <a:xfrm>
            <a:off x="1676400" y="171729"/>
            <a:ext cx="7467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Динамика изменения трудовых ресурсов 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6188365"/>
              </p:ext>
            </p:extLst>
          </p:nvPr>
        </p:nvGraphicFramePr>
        <p:xfrm>
          <a:off x="292100" y="1371600"/>
          <a:ext cx="8661401" cy="5016501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4715762"/>
                <a:gridCol w="1314911"/>
                <a:gridCol w="1314911"/>
                <a:gridCol w="1315817"/>
              </a:tblGrid>
              <a:tr h="71664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2012г.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2013г.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2014г.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(10мес.)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6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Обеспеченность населения врачами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 на 10тыс. человек  населения)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42,4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41,2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42,1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40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Обеспеченность населения средним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медицинским персоналом 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 на 10 тыс. человек    населения)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130,0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127,4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130,2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Укомплектованность врачами    (%)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74%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77%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166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Укомплектованность  средними 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медицинскими работниками    (%)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94,1%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91,8%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94,8%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32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Число абитуриентов, направленных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на целевую подготовку по программам высшего, среднего, послевузовского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профессионального образования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 dirty="0" smtClean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12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-13646"/>
            <a:ext cx="9144001" cy="6868926"/>
            <a:chOff x="0" y="-13646"/>
            <a:chExt cx="9144001" cy="6868926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/>
            <a:srcRect t="1" r="25006" b="6612"/>
            <a:stretch/>
          </p:blipFill>
          <p:spPr>
            <a:xfrm>
              <a:off x="1" y="6547838"/>
              <a:ext cx="9144000" cy="307442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" y="-13646"/>
              <a:ext cx="9144000" cy="737534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723889"/>
              <a:ext cx="9144001" cy="509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02" y="-11099"/>
            <a:ext cx="1693302" cy="1244814"/>
          </a:xfrm>
        </p:spPr>
      </p:pic>
      <p:sp>
        <p:nvSpPr>
          <p:cNvPr id="2" name="Прямоугольник 1"/>
          <p:cNvSpPr/>
          <p:nvPr/>
        </p:nvSpPr>
        <p:spPr>
          <a:xfrm>
            <a:off x="1693303" y="169891"/>
            <a:ext cx="745069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Динамика заработной платы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6582154"/>
              </p:ext>
            </p:extLst>
          </p:nvPr>
        </p:nvGraphicFramePr>
        <p:xfrm>
          <a:off x="254000" y="1485900"/>
          <a:ext cx="8674101" cy="4680395"/>
        </p:xfrm>
        <a:graphic>
          <a:graphicData uri="http://schemas.openxmlformats.org/drawingml/2006/table">
            <a:tbl>
              <a:tblPr firstRow="1" firstCol="1" bandRow="1" bandCol="1"/>
              <a:tblGrid>
                <a:gridCol w="381000"/>
                <a:gridCol w="2422335"/>
                <a:gridCol w="1078205"/>
                <a:gridCol w="1078205"/>
                <a:gridCol w="1078205"/>
                <a:gridCol w="878717"/>
                <a:gridCol w="878717"/>
                <a:gridCol w="878717"/>
              </a:tblGrid>
              <a:tr h="527907"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№ п/п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7753" marR="47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Категории работников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Среднемесячная заработная плата, (руб.)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b="1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Достижение целевого показателя до средней заработной платы в ХМАО-Югре (по оценке за 2014 г.),  %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85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 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 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месяцев 2014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 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 год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месяцев 2014 года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31980">
                <a:tc>
                  <a:txBody>
                    <a:bodyPr/>
                    <a:lstStyle/>
                    <a:p>
                      <a:pPr algn="just"/>
                      <a:r>
                        <a:rPr lang="ru-RU" sz="1050" b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Врачи и работники медицинских организаций, имеющие высшее медицинское (фармацевтическое) или иное высшее образование, предоставляющие медицинские услуги (обеспечивающие предоставление медицинских услуг)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68673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78620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80208,48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77056">
                <a:tc>
                  <a:txBody>
                    <a:bodyPr/>
                    <a:lstStyle/>
                    <a:p>
                      <a:pPr algn="just"/>
                      <a:r>
                        <a:rPr lang="ru-RU" sz="1050" b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Средний медицинский (фармацевтический) персонал (персонал, обеспечивающий условия для предоставления медицинских услуг)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43090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48328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48688,9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54924">
                <a:tc>
                  <a:txBody>
                    <a:bodyPr/>
                    <a:lstStyle/>
                    <a:p>
                      <a:pPr algn="just"/>
                      <a:r>
                        <a:rPr lang="ru-RU" sz="1050" b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Младший медицинский персонал (персонал, обеспечивающий условия для предоставления медицинских услуг)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20857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50" b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26680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50" b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27112,6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050" b="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b="1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b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</a:rPr>
                        <a:t>80</a:t>
                      </a:r>
                      <a:endParaRPr lang="ru-RU" sz="1100" b="1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50" dirty="0" smtClean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7753" marR="4775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3683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-13646"/>
            <a:ext cx="9144001" cy="6868926"/>
            <a:chOff x="0" y="-13646"/>
            <a:chExt cx="9144001" cy="6868926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/>
            <a:srcRect t="1" r="25006" b="6612"/>
            <a:stretch/>
          </p:blipFill>
          <p:spPr>
            <a:xfrm>
              <a:off x="1" y="6547838"/>
              <a:ext cx="9144000" cy="307442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" y="-13646"/>
              <a:ext cx="9144000" cy="737534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723889"/>
              <a:ext cx="9144001" cy="509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02" y="-11099"/>
            <a:ext cx="1693302" cy="1244814"/>
          </a:xfrm>
        </p:spPr>
      </p:pic>
      <p:sp>
        <p:nvSpPr>
          <p:cNvPr id="2" name="Прямоугольник 1"/>
          <p:cNvSpPr/>
          <p:nvPr/>
        </p:nvSpPr>
        <p:spPr>
          <a:xfrm>
            <a:off x="1693302" y="153757"/>
            <a:ext cx="74506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Сравнительный анализ финансирования в 2012-2014 гг.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9300483"/>
              </p:ext>
            </p:extLst>
          </p:nvPr>
        </p:nvGraphicFramePr>
        <p:xfrm>
          <a:off x="139700" y="1231899"/>
          <a:ext cx="8890001" cy="5332052"/>
        </p:xfrm>
        <a:graphic>
          <a:graphicData uri="http://schemas.openxmlformats.org/drawingml/2006/table">
            <a:tbl>
              <a:tblPr/>
              <a:tblGrid>
                <a:gridCol w="425791"/>
                <a:gridCol w="1952391"/>
                <a:gridCol w="951273"/>
                <a:gridCol w="683304"/>
                <a:gridCol w="722555"/>
                <a:gridCol w="1935414"/>
                <a:gridCol w="903193"/>
                <a:gridCol w="719179"/>
                <a:gridCol w="596901"/>
              </a:tblGrid>
              <a:tr h="32623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№ п/п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дохода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Источник финансирования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Муниципальное учреждение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Наименование дохода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Источник финансирования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Государственное учреждение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Отклонения с 2013 г.         (-; +)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2012 год, тыс. 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2013 год, тыс. 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На 01.11.2014 год, тыс. руб.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9347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Субсидия на выполнение муниципального задания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Белоярского района (через переданные  полномочия)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185 428,4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98 604,3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Субсидия на финансовое обеспечение выполнения государственного задания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ХМАО-Югры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76 035,6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-22 568,7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16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Субсидия на иные цели: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Субсидия на иные цели: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78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2.1.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Обеспечение бесплатными молочными продуктами питания детей возраста до 3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Белоярского района (через переданные  полномочия)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8 443,3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10 817,3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Обеспечение бесплатными молочными продуктами питания детей возраста до 3 лет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ХМАО-Югры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11 358,4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541,1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789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2.2.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Обеспечение бесплатными зубными протезами льготной категории населения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Белоярского района (через переданные  полномочия)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9 315,4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4 587,2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Обеспечение бесплатными зубными протезами льготной категории населения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ХМАО-Югры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4 291,6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-295,6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2.3.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Обеспечение бесплатным питанием беременных женщин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Обеспечение бесплатным питанием беременных женщин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ХМАО-Югры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900,0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3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Приобретение оборудования свыше 100 тысяч рублей за единицу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Белоярского района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17 468,0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7 875,9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Приобретение оборудования свыше 100 тысяч рублей за единицу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ХМАО-Югры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2 800,0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-5 075,9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4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2.4.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текущих ремонтных работ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Белоярского района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11 599,7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7 500,0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Проведение текущих ремонтных работ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ХМАО-Югры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-7 500,0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3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Оказание медицинской помощи в рамках территориальной программы госгарантий 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ФОМС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488 007,5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566 838,4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Бюджет ФОМС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591 252,4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24 414,0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6231"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Поступления от оказания услуг на платной основе, в том числе родовые сертификаты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ПДД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40 158,5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38 958,8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ПДД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40 856,2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1 897,4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5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ИТОГО: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-7 687,8</a:t>
                      </a:r>
                      <a:endParaRPr lang="ru-RU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10756" marR="10756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381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Группа 14"/>
          <p:cNvGrpSpPr/>
          <p:nvPr/>
        </p:nvGrpSpPr>
        <p:grpSpPr>
          <a:xfrm>
            <a:off x="0" y="-13646"/>
            <a:ext cx="9144001" cy="6868926"/>
            <a:chOff x="0" y="-13646"/>
            <a:chExt cx="9144001" cy="6868926"/>
          </a:xfrm>
        </p:grpSpPr>
        <p:pic>
          <p:nvPicPr>
            <p:cNvPr id="7" name="Рисунок 6"/>
            <p:cNvPicPr>
              <a:picLocks noChangeAspect="1"/>
            </p:cNvPicPr>
            <p:nvPr/>
          </p:nvPicPr>
          <p:blipFill rotWithShape="1">
            <a:blip r:embed="rId2"/>
            <a:srcRect t="1" r="25006" b="6612"/>
            <a:stretch/>
          </p:blipFill>
          <p:spPr>
            <a:xfrm>
              <a:off x="1" y="6547838"/>
              <a:ext cx="9144000" cy="307442"/>
            </a:xfrm>
            <a:prstGeom prst="rect">
              <a:avLst/>
            </a:prstGeom>
          </p:spPr>
        </p:pic>
        <p:pic>
          <p:nvPicPr>
            <p:cNvPr id="8" name="Рисунок 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" y="-13646"/>
              <a:ext cx="9144000" cy="737534"/>
            </a:xfrm>
            <a:prstGeom prst="rect">
              <a:avLst/>
            </a:prstGeom>
          </p:spPr>
        </p:pic>
        <p:pic>
          <p:nvPicPr>
            <p:cNvPr id="9" name="Рисунок 8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0" y="723889"/>
              <a:ext cx="9144001" cy="509826"/>
            </a:xfrm>
            <a:prstGeom prst="roundRect">
              <a:avLst>
                <a:gd name="adj" fmla="val 8594"/>
              </a:avLst>
            </a:prstGeom>
            <a:solidFill>
              <a:srgbClr val="FFFFFF">
                <a:shade val="85000"/>
              </a:srgbClr>
            </a:solidFill>
            <a:ln>
              <a:noFill/>
            </a:ln>
            <a:effectLst>
              <a:reflection blurRad="12700" stA="38000" endPos="28000" dist="5000" dir="5400000" sy="-100000" algn="bl" rotWithShape="0"/>
            </a:effectLst>
          </p:spPr>
        </p:pic>
      </p:grpSp>
      <p:pic>
        <p:nvPicPr>
          <p:cNvPr id="11" name="Объект 10"/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902" y="-11099"/>
            <a:ext cx="1693302" cy="1244814"/>
          </a:xfrm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1675919" y="26302"/>
            <a:ext cx="7468082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sz="2400" b="1" dirty="0" smtClean="0"/>
              <a:t>ДОКЛАД ГЛАВНОГО ВРАЧА </a:t>
            </a:r>
          </a:p>
          <a:p>
            <a:pPr algn="ctr"/>
            <a:r>
              <a:rPr lang="ru-RU" altLang="ru-RU" sz="2400" b="1" dirty="0" smtClean="0"/>
              <a:t>БУ «БЕЛОЯРСКАЯ РАЙОННАЯ БОЛЬНИЦА»</a:t>
            </a:r>
            <a:endParaRPr lang="ru-RU" altLang="ru-RU" sz="2400" dirty="0" smtClean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837959" y="3338476"/>
            <a:ext cx="7468082" cy="7239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altLang="ru-RU" sz="3200" b="1" dirty="0" smtClean="0"/>
              <a:t>БЛАГОДАРЮ ЗА ВНИМАНИЕ</a:t>
            </a:r>
            <a:endParaRPr lang="ru-RU" altLang="ru-RU" sz="3200" dirty="0" smtClean="0"/>
          </a:p>
        </p:txBody>
      </p:sp>
    </p:spTree>
    <p:extLst>
      <p:ext uri="{BB962C8B-B14F-4D97-AF65-F5344CB8AC3E}">
        <p14:creationId xmlns:p14="http://schemas.microsoft.com/office/powerpoint/2010/main" val="38380167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151</TotalTime>
  <Words>578</Words>
  <Application>Microsoft Office PowerPoint</Application>
  <PresentationFormat>Экран (4:3)</PresentationFormat>
  <Paragraphs>220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Маренко</dc:creator>
  <cp:lastModifiedBy>Андрей Маренко</cp:lastModifiedBy>
  <cp:revision>16</cp:revision>
  <dcterms:created xsi:type="dcterms:W3CDTF">2014-11-12T18:35:17Z</dcterms:created>
  <dcterms:modified xsi:type="dcterms:W3CDTF">2014-11-12T21:07:10Z</dcterms:modified>
</cp:coreProperties>
</file>